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8" r:id="rId1"/>
  </p:sldMasterIdLst>
  <p:notesMasterIdLst>
    <p:notesMasterId r:id="rId10"/>
  </p:notesMasterIdLst>
  <p:sldIdLst>
    <p:sldId id="536" r:id="rId2"/>
    <p:sldId id="595" r:id="rId3"/>
    <p:sldId id="594" r:id="rId4"/>
    <p:sldId id="601" r:id="rId5"/>
    <p:sldId id="582" r:id="rId6"/>
    <p:sldId id="610" r:id="rId7"/>
    <p:sldId id="611" r:id="rId8"/>
    <p:sldId id="506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89A"/>
    <a:srgbClr val="071F65"/>
    <a:srgbClr val="FBC740"/>
    <a:srgbClr val="FAC641"/>
    <a:srgbClr val="3366FF"/>
    <a:srgbClr val="0000FF"/>
    <a:srgbClr val="FF0000"/>
    <a:srgbClr val="33CC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0507" autoAdjust="0"/>
  </p:normalViewPr>
  <p:slideViewPr>
    <p:cSldViewPr showGuides="1">
      <p:cViewPr varScale="1">
        <p:scale>
          <a:sx n="102" d="100"/>
          <a:sy n="102" d="100"/>
        </p:scale>
        <p:origin x="948" y="102"/>
      </p:cViewPr>
      <p:guideLst>
        <p:guide orient="horz" pos="2154"/>
        <p:guide pos="3946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marL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dirty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 cstate="screen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4AAE42CB-A1DF-A3AB-FCB8-FC091B0BF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178" y="5105356"/>
            <a:ext cx="4645152" cy="122529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43D2D7E3-2B96-488F-AFE2-3C1A33664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44" y="1143060"/>
            <a:ext cx="9600948" cy="1676356"/>
          </a:xfrm>
        </p:spPr>
        <p:txBody>
          <a:bodyPr anchor="ctr"/>
          <a:lstStyle>
            <a:lvl1pPr algn="just">
              <a:lnSpc>
                <a:spcPct val="130000"/>
              </a:lnSpc>
              <a:defRPr sz="40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点击此处编辑标题 </a:t>
            </a:r>
            <a:r>
              <a:rPr lang="en-US" altLang="zh-CN" dirty="0"/>
              <a:t>Click to edit Master title</a:t>
            </a:r>
            <a:endParaRPr lang="zh-CN" alt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2344AC-4FD3-4F4B-EE6F-5541EBC6E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2819416"/>
            <a:ext cx="3505092" cy="609600"/>
          </a:xfrm>
        </p:spPr>
        <p:txBody>
          <a:bodyPr/>
          <a:lstStyle>
            <a:lvl2pPr marL="0" indent="0" algn="r">
              <a:buFont typeface="Arial" panose="020B0604020202020204" pitchFamily="34" charset="0"/>
              <a:buNone/>
              <a:defRPr sz="3200">
                <a:solidFill>
                  <a:srgbClr val="071F65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</a:lstStyle>
          <a:p>
            <a:pPr lvl="1"/>
            <a:r>
              <a:rPr lang="en-US" altLang="zh-CN" dirty="0"/>
              <a:t>---- </a:t>
            </a:r>
            <a:r>
              <a:rPr lang="zh-CN" altLang="en-US" dirty="0"/>
              <a:t>副标题</a:t>
            </a: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4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C8624D-3512-89C3-73EB-15E6B46AB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0"/>
            <a:ext cx="12192000" cy="1461150"/>
          </a:xfrm>
          <a:prstGeom prst="rect">
            <a:avLst/>
          </a:prstGeom>
        </p:spPr>
      </p:pic>
      <p:pic>
        <p:nvPicPr>
          <p:cNvPr id="13" name="Picture 12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2468E42D-F1B0-3795-8EEA-B03FFD810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2" y="99029"/>
            <a:ext cx="932547" cy="9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B45137-0BAA-001F-5607-F27907684B1A}"/>
              </a:ext>
            </a:extLst>
          </p:cNvPr>
          <p:cNvSpPr txBox="1"/>
          <p:nvPr userDrawn="1"/>
        </p:nvSpPr>
        <p:spPr>
          <a:xfrm>
            <a:off x="1143130" y="164308"/>
            <a:ext cx="4640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Table of Content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kumimoji="1"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kumimoji="1" lang="en-US" altLang="zh-CN" strike="noStrike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yangbin@whut.edu.cn</a:t>
            </a:r>
            <a:endParaRPr kumimoji="1"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23DA680B-B80A-2545-AB30-B9870FE9052E}" type="slidenum">
              <a:rPr kumimoji="1"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‹#›</a:t>
            </a:fld>
            <a:endParaRPr kumimoji="1" lang="zh-CN" altLang="en-US" strike="noStrike" noProof="1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2300DD-78DF-EABD-86E7-8B0EF46C1B62}"/>
              </a:ext>
            </a:extLst>
          </p:cNvPr>
          <p:cNvSpPr/>
          <p:nvPr userDrawn="1"/>
        </p:nvSpPr>
        <p:spPr>
          <a:xfrm>
            <a:off x="0" y="6475417"/>
            <a:ext cx="12192000" cy="382584"/>
          </a:xfrm>
          <a:prstGeom prst="rect">
            <a:avLst/>
          </a:prstGeom>
          <a:solidFill>
            <a:srgbClr val="00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134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9067733" y="6476920"/>
            <a:ext cx="1904938" cy="365125"/>
          </a:xfrm>
        </p:spPr>
        <p:txBody>
          <a:bodyPr vert="horz" lIns="91440" tIns="45720" rIns="91440" bIns="45720" rtlCol="0" anchor="ctr"/>
          <a:lstStyle>
            <a:lvl1pPr>
              <a:defRPr kumimoji="1" lang="en-US" altLang="zh-CN" sz="1400" noProof="1" smtClean="0">
                <a:solidFill>
                  <a:schemeClr val="bg1"/>
                </a:solidFill>
                <a:latin typeface="黑体" panose="02010609060101010101" pitchFamily="49" charset="-122"/>
              </a:defRPr>
            </a:lvl1pPr>
          </a:lstStyle>
          <a:p>
            <a:pPr algn="r"/>
            <a:r>
              <a:rPr lang="en-US" dirty="0"/>
              <a:t>yangbin@whut.edu.cn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972672" y="6492875"/>
            <a:ext cx="1066772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23DA680B-B80A-2545-AB30-B9870FE9052E}" type="slidenum">
              <a:rPr kumimoji="1" lang="zh-CN" altLang="en-US" noProof="1" smtClean="0"/>
              <a:pPr/>
              <a:t>‹#›</a:t>
            </a:fld>
            <a:r>
              <a:rPr kumimoji="1" lang="en-US" altLang="zh-CN" noProof="1"/>
              <a:t>/30</a:t>
            </a:r>
            <a:endParaRPr kumimoji="1" lang="zh-CN" altLang="en-US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585F3-5AFB-DF75-734E-C1369C18A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2" y="20315"/>
            <a:ext cx="723250" cy="722376"/>
          </a:xfrm>
          <a:prstGeom prst="rect">
            <a:avLst/>
          </a:prstGeom>
        </p:spPr>
      </p:pic>
      <p:sp>
        <p:nvSpPr>
          <p:cNvPr id="7" name="KSO_BT1">
            <a:extLst>
              <a:ext uri="{FF2B5EF4-FFF2-40B4-BE49-F238E27FC236}">
                <a16:creationId xmlns:a16="http://schemas.microsoft.com/office/drawing/2014/main" id="{1504F218-36DF-F769-D14E-1B36CEAE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90"/>
            <a:ext cx="11055350" cy="6985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8AC547-3E76-055F-D2CD-1A6476124E5E}"/>
              </a:ext>
            </a:extLst>
          </p:cNvPr>
          <p:cNvCxnSpPr>
            <a:cxnSpLocks/>
          </p:cNvCxnSpPr>
          <p:nvPr userDrawn="1"/>
        </p:nvCxnSpPr>
        <p:spPr>
          <a:xfrm>
            <a:off x="11125068" y="6567437"/>
            <a:ext cx="0" cy="21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8731A33-96B5-02C5-F69F-35948D2B6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109" y="21503"/>
            <a:ext cx="211591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BEE6E6-3CE7-E7AF-5056-B8AF31EE6AF6}"/>
              </a:ext>
            </a:extLst>
          </p:cNvPr>
          <p:cNvCxnSpPr/>
          <p:nvPr userDrawn="1"/>
        </p:nvCxnSpPr>
        <p:spPr>
          <a:xfrm>
            <a:off x="-8973" y="741503"/>
            <a:ext cx="12192000" cy="0"/>
          </a:xfrm>
          <a:prstGeom prst="line">
            <a:avLst/>
          </a:prstGeom>
          <a:ln w="38100">
            <a:solidFill>
              <a:srgbClr val="01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kumimoji="1" lang="zh-CN" altLang="en-US" strike="noStrike" noProof="1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r>
              <a:rPr kumimoji="1" lang="en-US" altLang="zh-CN" strike="noStrike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yangbin@whut.edu.cn</a:t>
            </a:r>
            <a:endParaRPr kumimoji="1" lang="zh-CN" altLang="en-US" strike="noStrike" noProof="1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23DA680B-B80A-2545-AB30-B9870FE9052E}" type="slidenum">
              <a:rPr kumimoji="1"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‹#›</a:t>
            </a:fld>
            <a:endParaRPr kumimoji="1" lang="zh-CN" altLang="en-US" strike="noStrike" noProof="1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kumimoji="1"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kumimoji="1" lang="en-US" altLang="zh-CN" strike="noStrike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yangbin@whut.edu.cn</a:t>
            </a:r>
            <a:endParaRPr kumimoji="1"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23DA680B-B80A-2545-AB30-B9870FE9052E}" type="slidenum">
              <a:rPr kumimoji="1"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‹#›</a:t>
            </a:fld>
            <a:endParaRPr kumimoji="1" lang="zh-CN" altLang="en-US" strike="noStrike" noProof="1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kumimoji="1"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r>
              <a:rPr kumimoji="1" lang="en-US" altLang="zh-CN" strike="noStrike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yangbin@whut.edu.cn</a:t>
            </a:r>
            <a:endParaRPr kumimoji="1"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23DA680B-B80A-2545-AB30-B9870FE9052E}" type="slidenum">
              <a:rPr kumimoji="1"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‹#›</a:t>
            </a:fld>
            <a:endParaRPr kumimoji="1" lang="zh-CN" altLang="en-US" strike="noStrike" noProof="1"/>
          </a:p>
        </p:txBody>
      </p:sp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KSO_BT1"/>
          <p:cNvSpPr>
            <a:spLocks noGrp="1"/>
          </p:cNvSpPr>
          <p:nvPr>
            <p:ph type="title"/>
          </p:nvPr>
        </p:nvSpPr>
        <p:spPr>
          <a:xfrm>
            <a:off x="1049338" y="84138"/>
            <a:ext cx="11055350" cy="6985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kumimoji="1"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r>
              <a:rPr kumimoji="1" lang="en-US" altLang="zh-CN" strike="noStrike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yangbin@whut.edu.cn</a:t>
            </a:r>
            <a:endParaRPr kumimoji="1"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23DA680B-B80A-2545-AB30-B9870FE9052E}" type="slidenum">
              <a:rPr kumimoji="1" lang="zh-CN" altLang="en-US" strike="noStrike" noProof="1" smtClean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‹#›</a:t>
            </a:fld>
            <a:endParaRPr kumimoji="1" lang="zh-CN" altLang="en-US" strike="noStrike" noProof="1"/>
          </a:p>
        </p:txBody>
      </p:sp>
      <p:sp>
        <p:nvSpPr>
          <p:cNvPr id="6150" name="KSO_BC1"/>
          <p:cNvSpPr>
            <a:spLocks noGrp="1"/>
          </p:cNvSpPr>
          <p:nvPr>
            <p:ph type="body"/>
          </p:nvPr>
        </p:nvSpPr>
        <p:spPr>
          <a:xfrm>
            <a:off x="558800" y="1155700"/>
            <a:ext cx="11055350" cy="53292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3" r:id="rId4"/>
    <p:sldLayoutId id="2147483664" r:id="rId5"/>
    <p:sldLayoutId id="2147483665" r:id="rId6"/>
    <p:sldLayoutId id="2147483666" r:id="rId7"/>
  </p:sldLayoutIdLst>
  <p:transition spd="slow" advClick="0" advTm="0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071F65"/>
          </a:solidFill>
          <a:effectLst/>
          <a:latin typeface="Arial Black" panose="020B0A04020102020204" pitchFamily="34" charset="0"/>
          <a:ea typeface="微软雅黑" panose="020B0503020204020204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>
            <a:lumMod val="75000"/>
          </a:schemeClr>
        </a:buClr>
        <a:buSzPct val="70000"/>
        <a:buFont typeface="Wingdings 2" panose="05020102010507070707" pitchFamily="18" charset="2"/>
        <a:buChar char=""/>
        <a:defRPr sz="2000" kern="1200" baseline="0">
          <a:solidFill>
            <a:srgbClr val="071F65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57505" indent="-357505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071F65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A206FF-467F-A990-A317-0B2E136D22CF}"/>
              </a:ext>
            </a:extLst>
          </p:cNvPr>
          <p:cNvSpPr/>
          <p:nvPr/>
        </p:nvSpPr>
        <p:spPr>
          <a:xfrm>
            <a:off x="609744" y="4876761"/>
            <a:ext cx="4495682" cy="147033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AE2A85-575C-794B-3846-FEB3BAD2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48" y="1752644"/>
            <a:ext cx="9600948" cy="167635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4000" dirty="0"/>
              <a:t>复合材料液体成型工艺灌注过程</a:t>
            </a:r>
            <a:br>
              <a:rPr lang="en-US" altLang="zh-CN" sz="4000" dirty="0"/>
            </a:br>
            <a:r>
              <a:rPr lang="zh-CN" altLang="en-US" sz="4000" dirty="0"/>
              <a:t>跨尺度数值仿真与数字化</a:t>
            </a:r>
            <a:endParaRPr lang="zh-CN" altLang="en-US" sz="40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F6827-DF91-F619-CF88-707045E4725D}"/>
              </a:ext>
            </a:extLst>
          </p:cNvPr>
          <p:cNvSpPr txBox="1"/>
          <p:nvPr/>
        </p:nvSpPr>
        <p:spPr>
          <a:xfrm>
            <a:off x="609744" y="4876762"/>
            <a:ext cx="4493538" cy="14854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R="0" algn="ctr">
              <a:buClrTx/>
              <a:buSzTx/>
              <a:buFontTx/>
              <a:defRPr kumimoji="0" sz="2400" b="1" strike="noStrike" cap="none" spc="0" normalizeH="0">
                <a:ln>
                  <a:noFill/>
                </a:ln>
                <a:solidFill>
                  <a:srgbClr val="3D3F4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杨斌</a:t>
            </a:r>
            <a:r>
              <a:rPr lang="zh-CN" altLang="en-US" sz="2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lang="en-US" altLang="zh-CN" sz="2800" b="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复合材料结构设计与制备课题组</a:t>
            </a:r>
            <a:endParaRPr lang="en-US" altLang="zh-CN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2024</a:t>
            </a:r>
            <a:r>
              <a:rPr lang="zh-CN" altLang="en-US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</a:t>
            </a:r>
            <a:r>
              <a:rPr lang="en-US" altLang="zh-CN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月</a:t>
            </a:r>
            <a:r>
              <a:rPr lang="en-US" altLang="zh-CN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27</a:t>
            </a:r>
            <a:r>
              <a:rPr lang="zh-CN" altLang="en-US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日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FD83C-060F-8ED4-4951-075B003CA07E}"/>
              </a:ext>
            </a:extLst>
          </p:cNvPr>
          <p:cNvSpPr txBox="1"/>
          <p:nvPr/>
        </p:nvSpPr>
        <p:spPr>
          <a:xfrm>
            <a:off x="0" y="57168"/>
            <a:ext cx="7086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CCCM-5 </a:t>
            </a:r>
            <a:r>
              <a:rPr lang="zh-CN" altLang="en-US" sz="2000" i="0" u="none" strike="noStrike" baseline="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复合材料在船舶与海洋工程领域的应用分会场</a:t>
            </a:r>
            <a:endParaRPr lang="zh-CN" altLang="en-US" sz="2000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E089C0-0611-BE48-CCE3-B3EB831001C0}"/>
              </a:ext>
            </a:extLst>
          </p:cNvPr>
          <p:cNvSpPr txBox="1"/>
          <p:nvPr/>
        </p:nvSpPr>
        <p:spPr>
          <a:xfrm>
            <a:off x="2105164" y="2286030"/>
            <a:ext cx="7981672" cy="2870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+mj-ea"/>
              <a:buAutoNum type="ea1JpnChsDbPeriod"/>
            </a:pPr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增强织物渗流性能表征方法与装备研制</a:t>
            </a:r>
            <a:endParaRPr lang="en-US" altLang="zh-CN" sz="3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ea1JpnChsDbPeriod"/>
            </a:pPr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织物多尺度结构建模与仿真 </a:t>
            </a:r>
            <a:r>
              <a:rPr lang="en-US" altLang="zh-CN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PolyTex</a:t>
            </a:r>
          </a:p>
          <a:p>
            <a:pPr marL="342900" indent="-342900">
              <a:lnSpc>
                <a:spcPct val="200000"/>
              </a:lnSpc>
              <a:buAutoNum type="ea1JpnChsDbPeriod"/>
            </a:pPr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复杂结构灌注仿真的混合单元法</a:t>
            </a:r>
            <a:endParaRPr lang="en-US" altLang="zh-CN" sz="3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39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B4BF6E-5884-EE14-AC6B-DD6DB925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3. 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装备功能模块化与系统集成</a:t>
            </a:r>
            <a:endParaRPr lang="zh-CN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A19B5E-5AB9-DD25-E7F1-88168BB4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yangbin@whut.edu.cn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03DA4-D10F-786E-A9BA-409BED0F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680B-B80A-2545-AB30-B9870FE9052E}" type="slidenum">
              <a:rPr kumimoji="1" lang="zh-CN" altLang="en-US" noProof="1" smtClean="0"/>
              <a:pPr/>
              <a:t>3</a:t>
            </a:fld>
            <a:r>
              <a:rPr kumimoji="1" lang="en-US" altLang="zh-CN" noProof="1"/>
              <a:t>/30</a:t>
            </a:r>
            <a:endParaRPr kumimoji="1"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7844589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E089C0-0611-BE48-CCE3-B3EB831001C0}"/>
              </a:ext>
            </a:extLst>
          </p:cNvPr>
          <p:cNvSpPr txBox="1"/>
          <p:nvPr/>
        </p:nvSpPr>
        <p:spPr>
          <a:xfrm>
            <a:off x="2438496" y="2286030"/>
            <a:ext cx="7571303" cy="2870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增强织物渗流性能表征方法与装备研制</a:t>
            </a:r>
            <a:endParaRPr lang="en-US" altLang="zh-CN" sz="3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织物多尺度结构建模与仿真 </a:t>
            </a:r>
            <a:r>
              <a:rPr lang="en-US" altLang="zh-CN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PolyTex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CN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复杂结构灌注仿真的混合单元法</a:t>
            </a:r>
            <a:endParaRPr lang="en-US" altLang="zh-CN" sz="3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779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B4BF6E-5884-EE14-AC6B-DD6DB925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方法的优势 </a:t>
            </a:r>
            <a:r>
              <a:rPr lang="en-US" altLang="zh-CN" sz="2800" dirty="0"/>
              <a:t>– </a:t>
            </a:r>
            <a:r>
              <a:rPr lang="zh-CN" altLang="en-US" sz="2800" dirty="0"/>
              <a:t>无结构穿插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52798-CB32-DB11-454A-F4532D3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yangbin@whut.edu.cn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CAB56-A856-6C5F-6A45-43478A4D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680B-B80A-2545-AB30-B9870FE9052E}" type="slidenum">
              <a:rPr kumimoji="1" lang="zh-CN" altLang="en-US" noProof="1" smtClean="0"/>
              <a:pPr/>
              <a:t>5</a:t>
            </a:fld>
            <a:r>
              <a:rPr kumimoji="1" lang="en-US" altLang="zh-CN" noProof="1"/>
              <a:t>/30</a:t>
            </a:r>
            <a:endParaRPr kumimoji="1" lang="zh-CN" altLang="en-US" noProof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1CCD84-C968-B8A3-596A-1E4AABD3EDB0}"/>
              </a:ext>
            </a:extLst>
          </p:cNvPr>
          <p:cNvGrpSpPr/>
          <p:nvPr/>
        </p:nvGrpSpPr>
        <p:grpSpPr>
          <a:xfrm>
            <a:off x="228754" y="1676446"/>
            <a:ext cx="3498669" cy="2796661"/>
            <a:chOff x="4982140" y="1411400"/>
            <a:chExt cx="3498669" cy="27966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10CE0C-5885-64FC-05FC-B01E927A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140" y="1411400"/>
              <a:ext cx="3498669" cy="279666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F83F36-E57E-6A9E-6035-0E5DB2067A26}"/>
                </a:ext>
              </a:extLst>
            </p:cNvPr>
            <p:cNvGrpSpPr/>
            <p:nvPr/>
          </p:nvGrpSpPr>
          <p:grpSpPr>
            <a:xfrm>
              <a:off x="5662681" y="2101963"/>
              <a:ext cx="1943947" cy="1756705"/>
              <a:chOff x="5864543" y="690563"/>
              <a:chExt cx="2200274" cy="198834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DAE2727-4302-F38D-B867-87D8D2C63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3068" y="1828800"/>
                <a:ext cx="0" cy="8437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2700000" rev="0"/>
                </a:camera>
                <a:lightRig rig="threePt" dir="t"/>
              </a:scene3d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C31841A-7D04-771D-EBC8-0B3A603C73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02894" y="2638425"/>
                <a:ext cx="161923" cy="4048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2700000" rev="0"/>
                </a:camera>
                <a:lightRig rig="threePt" dir="t"/>
              </a:scene3d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646F626-3615-F3A7-24A0-0333AF66F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4860" y="690563"/>
                <a:ext cx="59690" cy="24169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2700000" rev="0"/>
                </a:camera>
                <a:lightRig rig="threePt" dir="t"/>
              </a:scene3d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5D52C30-62C2-C89E-75FA-DBFE7244D3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4543" y="690563"/>
                <a:ext cx="2168525" cy="1138237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C79C9D-A0B0-3890-1416-DEE423B97361}"/>
              </a:ext>
            </a:extLst>
          </p:cNvPr>
          <p:cNvGrpSpPr/>
          <p:nvPr/>
        </p:nvGrpSpPr>
        <p:grpSpPr>
          <a:xfrm>
            <a:off x="207323" y="4658284"/>
            <a:ext cx="3541530" cy="1627705"/>
            <a:chOff x="4240667" y="4859963"/>
            <a:chExt cx="3541530" cy="16277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30EC15-9B2C-C26E-6D30-3B43B546B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0667" y="4859963"/>
              <a:ext cx="3541530" cy="162770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FCF8C2-2161-4B00-D9B3-9A40D7DF6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5763" y="4900483"/>
              <a:ext cx="3201154" cy="148683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A4AB7A-FD5F-1197-DAE0-E8207B49E0E8}"/>
              </a:ext>
            </a:extLst>
          </p:cNvPr>
          <p:cNvGrpSpPr/>
          <p:nvPr/>
        </p:nvGrpSpPr>
        <p:grpSpPr>
          <a:xfrm>
            <a:off x="128058" y="2328122"/>
            <a:ext cx="7477042" cy="3461732"/>
            <a:chOff x="3414986" y="2447713"/>
            <a:chExt cx="7477042" cy="34617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D67AE8-024D-EB6D-68A5-FEC42F0EDC9A}"/>
                </a:ext>
              </a:extLst>
            </p:cNvPr>
            <p:cNvGrpSpPr/>
            <p:nvPr/>
          </p:nvGrpSpPr>
          <p:grpSpPr>
            <a:xfrm>
              <a:off x="3414986" y="2447713"/>
              <a:ext cx="7477042" cy="2693034"/>
              <a:chOff x="4643608" y="2587585"/>
              <a:chExt cx="7477042" cy="269303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3265FBE-BBE8-32EE-E26B-1CC0637E6B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8506597" y="2587585"/>
                <a:ext cx="3614053" cy="2693034"/>
              </a:xfrm>
              <a:prstGeom prst="rect">
                <a:avLst/>
              </a:prstGeom>
              <a:ln w="28575">
                <a:solidFill>
                  <a:srgbClr val="00B0F0"/>
                </a:solidFill>
                <a:prstDash val="dash"/>
              </a:ln>
            </p:spPr>
          </p:pic>
          <p:sp>
            <p:nvSpPr>
              <p:cNvPr id="23" name="Rectangle 7">
                <a:extLst>
                  <a:ext uri="{FF2B5EF4-FFF2-40B4-BE49-F238E27FC236}">
                    <a16:creationId xmlns:a16="http://schemas.microsoft.com/office/drawing/2014/main" id="{C7B3A04D-37A1-A183-ED20-8ED670CC4C4B}"/>
                  </a:ext>
                </a:extLst>
              </p:cNvPr>
              <p:cNvSpPr/>
              <p:nvPr/>
            </p:nvSpPr>
            <p:spPr>
              <a:xfrm>
                <a:off x="4643608" y="2942998"/>
                <a:ext cx="973413" cy="1302432"/>
              </a:xfrm>
              <a:custGeom>
                <a:avLst/>
                <a:gdLst>
                  <a:gd name="connsiteX0" fmla="*/ 0 w 948013"/>
                  <a:gd name="connsiteY0" fmla="*/ 0 h 1199168"/>
                  <a:gd name="connsiteX1" fmla="*/ 948013 w 948013"/>
                  <a:gd name="connsiteY1" fmla="*/ 0 h 1199168"/>
                  <a:gd name="connsiteX2" fmla="*/ 948013 w 948013"/>
                  <a:gd name="connsiteY2" fmla="*/ 1199168 h 1199168"/>
                  <a:gd name="connsiteX3" fmla="*/ 0 w 948013"/>
                  <a:gd name="connsiteY3" fmla="*/ 1199168 h 1199168"/>
                  <a:gd name="connsiteX4" fmla="*/ 0 w 948013"/>
                  <a:gd name="connsiteY4" fmla="*/ 0 h 1199168"/>
                  <a:gd name="connsiteX0" fmla="*/ 0 w 973413"/>
                  <a:gd name="connsiteY0" fmla="*/ 0 h 1199168"/>
                  <a:gd name="connsiteX1" fmla="*/ 973413 w 973413"/>
                  <a:gd name="connsiteY1" fmla="*/ 342900 h 1199168"/>
                  <a:gd name="connsiteX2" fmla="*/ 948013 w 973413"/>
                  <a:gd name="connsiteY2" fmla="*/ 1199168 h 1199168"/>
                  <a:gd name="connsiteX3" fmla="*/ 0 w 973413"/>
                  <a:gd name="connsiteY3" fmla="*/ 1199168 h 1199168"/>
                  <a:gd name="connsiteX4" fmla="*/ 0 w 973413"/>
                  <a:gd name="connsiteY4" fmla="*/ 0 h 1199168"/>
                  <a:gd name="connsiteX0" fmla="*/ 0 w 973413"/>
                  <a:gd name="connsiteY0" fmla="*/ 0 h 1478568"/>
                  <a:gd name="connsiteX1" fmla="*/ 973413 w 973413"/>
                  <a:gd name="connsiteY1" fmla="*/ 342900 h 1478568"/>
                  <a:gd name="connsiteX2" fmla="*/ 948013 w 973413"/>
                  <a:gd name="connsiteY2" fmla="*/ 1478568 h 1478568"/>
                  <a:gd name="connsiteX3" fmla="*/ 0 w 973413"/>
                  <a:gd name="connsiteY3" fmla="*/ 1199168 h 1478568"/>
                  <a:gd name="connsiteX4" fmla="*/ 0 w 973413"/>
                  <a:gd name="connsiteY4" fmla="*/ 0 h 1478568"/>
                  <a:gd name="connsiteX0" fmla="*/ 12700 w 986113"/>
                  <a:gd name="connsiteY0" fmla="*/ 0 h 1478568"/>
                  <a:gd name="connsiteX1" fmla="*/ 986113 w 986113"/>
                  <a:gd name="connsiteY1" fmla="*/ 342900 h 1478568"/>
                  <a:gd name="connsiteX2" fmla="*/ 960713 w 986113"/>
                  <a:gd name="connsiteY2" fmla="*/ 1478568 h 1478568"/>
                  <a:gd name="connsiteX3" fmla="*/ 0 w 986113"/>
                  <a:gd name="connsiteY3" fmla="*/ 1084868 h 1478568"/>
                  <a:gd name="connsiteX4" fmla="*/ 12700 w 986113"/>
                  <a:gd name="connsiteY4" fmla="*/ 0 h 1478568"/>
                  <a:gd name="connsiteX0" fmla="*/ 12700 w 986113"/>
                  <a:gd name="connsiteY0" fmla="*/ 0 h 1415068"/>
                  <a:gd name="connsiteX1" fmla="*/ 986113 w 986113"/>
                  <a:gd name="connsiteY1" fmla="*/ 342900 h 1415068"/>
                  <a:gd name="connsiteX2" fmla="*/ 960713 w 986113"/>
                  <a:gd name="connsiteY2" fmla="*/ 1415068 h 1415068"/>
                  <a:gd name="connsiteX3" fmla="*/ 0 w 986113"/>
                  <a:gd name="connsiteY3" fmla="*/ 1084868 h 1415068"/>
                  <a:gd name="connsiteX4" fmla="*/ 12700 w 986113"/>
                  <a:gd name="connsiteY4" fmla="*/ 0 h 1415068"/>
                  <a:gd name="connsiteX0" fmla="*/ 0 w 973413"/>
                  <a:gd name="connsiteY0" fmla="*/ 0 h 1415068"/>
                  <a:gd name="connsiteX1" fmla="*/ 973413 w 973413"/>
                  <a:gd name="connsiteY1" fmla="*/ 342900 h 1415068"/>
                  <a:gd name="connsiteX2" fmla="*/ 948013 w 973413"/>
                  <a:gd name="connsiteY2" fmla="*/ 1415068 h 1415068"/>
                  <a:gd name="connsiteX3" fmla="*/ 152400 w 973413"/>
                  <a:gd name="connsiteY3" fmla="*/ 960683 h 1415068"/>
                  <a:gd name="connsiteX4" fmla="*/ 0 w 973413"/>
                  <a:gd name="connsiteY4" fmla="*/ 0 h 141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413" h="1415068">
                    <a:moveTo>
                      <a:pt x="0" y="0"/>
                    </a:moveTo>
                    <a:lnTo>
                      <a:pt x="973413" y="342900"/>
                    </a:lnTo>
                    <a:lnTo>
                      <a:pt x="948013" y="1415068"/>
                    </a:lnTo>
                    <a:lnTo>
                      <a:pt x="152400" y="9606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rgbClr val="00B0F0"/>
                </a:solidFill>
                <a:prstDash val="dash"/>
                <a:miter lim="800000"/>
                <a:tailEnd type="stealth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1CDF6E3-7CCD-235C-DD69-597E3CD19574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flipV="1">
                <a:off x="5617021" y="2587586"/>
                <a:ext cx="2889576" cy="67101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1F4DEF5-F827-1320-F8B6-D2C16E8F348C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>
                <a:off x="5591621" y="4245430"/>
                <a:ext cx="2914976" cy="103518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495034-7092-0792-D30B-D387DA06D438}"/>
                </a:ext>
              </a:extLst>
            </p:cNvPr>
            <p:cNvSpPr txBox="1"/>
            <p:nvPr/>
          </p:nvSpPr>
          <p:spPr>
            <a:xfrm>
              <a:off x="8163019" y="5447780"/>
              <a:ext cx="2266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Interpenetrations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D2D3AFD-3C86-FB96-C86F-26E9325D957D}"/>
                </a:ext>
              </a:extLst>
            </p:cNvPr>
            <p:cNvCxnSpPr>
              <a:stCxn id="17" idx="0"/>
            </p:cNvCxnSpPr>
            <p:nvPr/>
          </p:nvCxnSpPr>
          <p:spPr>
            <a:xfrm flipH="1" flipV="1">
              <a:off x="8626578" y="5016328"/>
              <a:ext cx="669925" cy="431452"/>
            </a:xfrm>
            <a:prstGeom prst="straightConnector1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stealth" w="lg" len="lg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DC85E51-4609-779A-D273-D7EDF998575C}"/>
                </a:ext>
              </a:extLst>
            </p:cNvPr>
            <p:cNvCxnSpPr>
              <a:stCxn id="17" idx="0"/>
            </p:cNvCxnSpPr>
            <p:nvPr/>
          </p:nvCxnSpPr>
          <p:spPr>
            <a:xfrm flipH="1" flipV="1">
              <a:off x="8961540" y="4772383"/>
              <a:ext cx="334963" cy="675397"/>
            </a:xfrm>
            <a:prstGeom prst="straightConnector1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stealth" w="lg" len="lg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23FBD8-62DE-3E4E-183E-8A88D4513800}"/>
                </a:ext>
              </a:extLst>
            </p:cNvPr>
            <p:cNvCxnSpPr>
              <a:stCxn id="17" idx="0"/>
            </p:cNvCxnSpPr>
            <p:nvPr/>
          </p:nvCxnSpPr>
          <p:spPr>
            <a:xfrm flipV="1">
              <a:off x="9296503" y="4602643"/>
              <a:ext cx="815975" cy="845137"/>
            </a:xfrm>
            <a:prstGeom prst="straightConnector1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stealth" w="lg" len="lg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9252810-66D0-AD89-0BDC-27D38437BE51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9296503" y="3336954"/>
              <a:ext cx="880312" cy="2110826"/>
            </a:xfrm>
            <a:prstGeom prst="straightConnector1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stealth" w="lg" len="lg"/>
            </a:ln>
            <a:effectLst/>
          </p:spPr>
        </p:cxn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658D9C30-2212-1F85-A8BA-D6DED0D7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4213" y="908879"/>
            <a:ext cx="2151977" cy="707886"/>
          </a:xfrm>
          <a:prstGeom prst="rect">
            <a:avLst/>
          </a:prstGeom>
          <a:solidFill>
            <a:srgbClr val="D9D9D9"/>
          </a:solidFill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696468-C9A2-6391-C140-E4250A3AE5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487" y="1719711"/>
            <a:ext cx="3584759" cy="29953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8C08CE-475D-4569-8A70-A6A84435B26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487" y="4659277"/>
            <a:ext cx="3586251" cy="16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17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E089C0-0611-BE48-CCE3-B3EB831001C0}"/>
              </a:ext>
            </a:extLst>
          </p:cNvPr>
          <p:cNvSpPr txBox="1"/>
          <p:nvPr/>
        </p:nvSpPr>
        <p:spPr>
          <a:xfrm>
            <a:off x="4464784" y="3429000"/>
            <a:ext cx="3262432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总        结</a:t>
            </a:r>
            <a:endParaRPr lang="en-US" altLang="zh-CN" sz="40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8154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B4BF6E-5884-EE14-AC6B-DD6DB925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总结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52798-CB32-DB11-454A-F4532D3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yangbin@whut.edu.cn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CAB56-A856-6C5F-6A45-43478A4D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680B-B80A-2545-AB30-B9870FE9052E}" type="slidenum">
              <a:rPr kumimoji="1" lang="zh-CN" altLang="en-US" noProof="1" smtClean="0"/>
              <a:pPr/>
              <a:t>7</a:t>
            </a:fld>
            <a:r>
              <a:rPr kumimoji="1" lang="en-US" altLang="zh-CN" noProof="1"/>
              <a:t>/30</a:t>
            </a:r>
            <a:endParaRPr kumimoji="1"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66329504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_组合 1"/>
          <p:cNvGrpSpPr/>
          <p:nvPr/>
        </p:nvGrpSpPr>
        <p:grpSpPr>
          <a:xfrm>
            <a:off x="0" y="1725930"/>
            <a:ext cx="12192000" cy="4243388"/>
            <a:chOff x="-1" y="1609725"/>
            <a:chExt cx="12192002" cy="4243803"/>
          </a:xfrm>
        </p:grpSpPr>
        <p:pic>
          <p:nvPicPr>
            <p:cNvPr id="49154" name="Picture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-1" y="5218330"/>
              <a:ext cx="12192001" cy="6351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" y="1609725"/>
              <a:ext cx="12192000" cy="3609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63493" name="矩形 8"/>
          <p:cNvSpPr/>
          <p:nvPr>
            <p:custDataLst>
              <p:tags r:id="rId1"/>
            </p:custDataLst>
          </p:nvPr>
        </p:nvSpPr>
        <p:spPr>
          <a:xfrm>
            <a:off x="4086225" y="2597150"/>
            <a:ext cx="4802188" cy="1200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感谢观看！</a:t>
            </a:r>
          </a:p>
        </p:txBody>
      </p:sp>
      <p:sp>
        <p:nvSpPr>
          <p:cNvPr id="63497" name="PA_矩形 8"/>
          <p:cNvSpPr/>
          <p:nvPr>
            <p:custDataLst>
              <p:tags r:id="rId2"/>
            </p:custDataLst>
          </p:nvPr>
        </p:nvSpPr>
        <p:spPr>
          <a:xfrm>
            <a:off x="4425950" y="4116388"/>
            <a:ext cx="36782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汇报人：杨  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54" y="2258844"/>
            <a:ext cx="2369292" cy="235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A9280-8AB3-83BF-D9AB-F36C15786488}"/>
              </a:ext>
            </a:extLst>
          </p:cNvPr>
          <p:cNvSpPr txBox="1"/>
          <p:nvPr/>
        </p:nvSpPr>
        <p:spPr>
          <a:xfrm>
            <a:off x="1310073" y="5905190"/>
            <a:ext cx="9571851" cy="4169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特别感谢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</a:rPr>
              <a:t>725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所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彭运松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研究员、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郭留龙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博士、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于梦海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工程师和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岳笑天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工程师的有益讨论与指导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649ca3-e38f-4e00-abe4-d84f8dca9f08"/>
  <p:tag name="COMMONDATA" val="eyJoZGlkIjoiMmI4MzM3YTViNDczYTMxNmRmMjVmOTUyNDRjNjU1Nz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A000120140530A99PPBG">
  <a:themeElements>
    <a:clrScheme name="自定义 1">
      <a:dk1>
        <a:srgbClr val="3D3F41"/>
      </a:dk1>
      <a:lt1>
        <a:srgbClr val="FFFFFF"/>
      </a:lt1>
      <a:dk2>
        <a:srgbClr val="454749"/>
      </a:dk2>
      <a:lt2>
        <a:srgbClr val="FFFFFF"/>
      </a:lt2>
      <a:accent1>
        <a:srgbClr val="A3005B"/>
      </a:accent1>
      <a:accent2>
        <a:srgbClr val="A57DA5"/>
      </a:accent2>
      <a:accent3>
        <a:srgbClr val="706A80"/>
      </a:accent3>
      <a:accent4>
        <a:srgbClr val="C09468"/>
      </a:accent4>
      <a:accent5>
        <a:srgbClr val="98C7DC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162</Words>
  <Application>Microsoft Office PowerPoint</Application>
  <PresentationFormat>宽屏</PresentationFormat>
  <Paragraphs>26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仿宋</vt:lpstr>
      <vt:lpstr>Simhei</vt:lpstr>
      <vt:lpstr>Simhei</vt:lpstr>
      <vt:lpstr>微软雅黑</vt:lpstr>
      <vt:lpstr>幼圆</vt:lpstr>
      <vt:lpstr>Arial</vt:lpstr>
      <vt:lpstr>Arial Black</vt:lpstr>
      <vt:lpstr>Calibri</vt:lpstr>
      <vt:lpstr>Times New Roman</vt:lpstr>
      <vt:lpstr>Wingdings 2</vt:lpstr>
      <vt:lpstr>1_A000120140530A99PPBG</vt:lpstr>
      <vt:lpstr>复合材料液体成型工艺灌注过程 跨尺度数值仿真与数字化</vt:lpstr>
      <vt:lpstr>PowerPoint 演示文稿</vt:lpstr>
      <vt:lpstr>3. 装备功能模块化与系统集成</vt:lpstr>
      <vt:lpstr>PowerPoint 演示文稿</vt:lpstr>
      <vt:lpstr>2. 方法的优势 – 无结构穿插</vt:lpstr>
      <vt:lpstr>PowerPoint 演示文稿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1505</cp:revision>
  <dcterms:created xsi:type="dcterms:W3CDTF">2015-04-24T11:29:00Z</dcterms:created>
  <dcterms:modified xsi:type="dcterms:W3CDTF">2024-11-29T12:33:09Z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B5B2ADDD093842D0996F91A16E3032BB_12</vt:lpwstr>
  </property>
  <property fmtid="{D5CDD505-2E9C-101B-9397-08002B2CF9AE}" pid="4" name="KSOProductBuildVer">
    <vt:lpwstr>2052-12.1.0.15120</vt:lpwstr>
  </property>
</Properties>
</file>